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  <p:sldMasterId id="2147483732" r:id="rId3"/>
  </p:sldMasterIdLst>
  <p:notesMasterIdLst>
    <p:notesMasterId r:id="rId25"/>
  </p:notesMasterIdLst>
  <p:sldIdLst>
    <p:sldId id="265" r:id="rId4"/>
    <p:sldId id="266" r:id="rId5"/>
    <p:sldId id="267" r:id="rId6"/>
    <p:sldId id="257" r:id="rId7"/>
    <p:sldId id="268" r:id="rId8"/>
    <p:sldId id="272" r:id="rId9"/>
    <p:sldId id="282" r:id="rId10"/>
    <p:sldId id="270" r:id="rId11"/>
    <p:sldId id="269" r:id="rId12"/>
    <p:sldId id="271" r:id="rId13"/>
    <p:sldId id="277" r:id="rId14"/>
    <p:sldId id="263" r:id="rId15"/>
    <p:sldId id="280" r:id="rId16"/>
    <p:sldId id="281" r:id="rId17"/>
    <p:sldId id="258" r:id="rId18"/>
    <p:sldId id="275" r:id="rId19"/>
    <p:sldId id="259" r:id="rId20"/>
    <p:sldId id="273" r:id="rId21"/>
    <p:sldId id="278" r:id="rId22"/>
    <p:sldId id="279" r:id="rId23"/>
    <p:sldId id="283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11F1C-1696-4F60-9C7A-DD307FA4A152}" type="datetimeFigureOut">
              <a:rPr lang="hr-HR" smtClean="0"/>
              <a:t>9.10.2025.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6CDEE-ECFF-4BF1-96FE-20935578DD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43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6CDEE-ECFF-4BF1-96FE-20935578DD7B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237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6CDEE-ECFF-4BF1-96FE-20935578DD7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8453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6CDEE-ECFF-4BF1-96FE-20935578DD7B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55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C7CF-28F3-42A1-9F64-C1C34CD2F9CB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hrSlideMaster.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36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E886-CDF6-4ACD-823F-1E4B8BBE0806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rSlideMaster.Title and Vertical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86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06446" y="2407463"/>
            <a:ext cx="1834078" cy="3251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Iphone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Iphone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8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36633" y="2375893"/>
            <a:ext cx="3077236" cy="20171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Imac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Imac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9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81352" y="2475588"/>
            <a:ext cx="4266826" cy="27284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Macbook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Macbook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44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hone &amp;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898301" y="3498029"/>
            <a:ext cx="1057275" cy="18788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412875" y="2592251"/>
            <a:ext cx="2128815" cy="28359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Iphone &amp; Ipad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Iphone &amp; Ipad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8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7812" y="2191871"/>
            <a:ext cx="1869141" cy="32810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7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7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26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038631" y="1375115"/>
            <a:ext cx="3245441" cy="430927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AEE9-2305-4194-9F17-13D0CB9D745A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Vertical Title and Tex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4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17947" y="968354"/>
            <a:ext cx="2156108" cy="21561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Welcome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6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Oval 10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hrSlideMaster.1_Title Slide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71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Full Image 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3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31089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108962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3953019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hrSlideMaster.Header Picture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2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78115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138847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663902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349690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035477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Oval 9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Team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58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22314" y="1911352"/>
            <a:ext cx="2371724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505199" y="1911352"/>
            <a:ext cx="2371727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6288087" y="1911352"/>
            <a:ext cx="2371727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9070975" y="1911352"/>
            <a:ext cx="2371725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Meet The Team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5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26213" y="1910738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91555" y="1910737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8256896" y="1910736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9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89897" y="1888647"/>
            <a:ext cx="2156108" cy="23717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1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4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9697-A0D6-4605-AB28-5F19E01F77CD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rSlideMaster.Title and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875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61" y="0"/>
            <a:ext cx="42313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Blank number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84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9317" y="1806184"/>
            <a:ext cx="5406683" cy="335665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1_Content with Caption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5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2"/>
            <a:ext cx="6096000" cy="6857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0913" y="435465"/>
            <a:ext cx="10515600" cy="91503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981" y="1166980"/>
            <a:ext cx="4114800" cy="365125"/>
          </a:xfrm>
        </p:spPr>
        <p:txBody>
          <a:bodyPr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" name="hrSlideMaster.1_Picture with Caption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8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53888" y="1735867"/>
            <a:ext cx="4935856" cy="2955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90129" y="1735867"/>
            <a:ext cx="4935856" cy="2955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2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45236" y="1505243"/>
            <a:ext cx="2912013" cy="4937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919619" y="3005887"/>
            <a:ext cx="2160000" cy="2160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482312" y="3005889"/>
            <a:ext cx="2160000" cy="2159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9045007" y="3005887"/>
            <a:ext cx="2160000" cy="2160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Portfolio 1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4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91555" y="1922851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618049" y="1922851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965061" y="1922851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Portfolio 2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6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8333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58422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98600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28511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8333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58422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98600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28511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hrSlideMaster.4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94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55290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514938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174587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834237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hrSlideMaster.3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8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41448" y="2286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82896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24344" y="2286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765792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882896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65792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5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73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2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41448" y="2391264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82896" y="-1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24344" y="2391264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765792" y="-1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6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96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3"/>
            <a:ext cx="10363200" cy="2505075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E2EA-1058-4A8E-A182-C043F563A843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hrSlideMaster.Section Head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573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06446" y="2407465"/>
            <a:ext cx="1834079" cy="3251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Iphone Mockup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7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36634" y="2375893"/>
            <a:ext cx="3077236" cy="20171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hrSlideMaster.Imac Mockup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52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81352" y="2475588"/>
            <a:ext cx="4266827" cy="27284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Macbook Mockup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8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phone &amp;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898301" y="3498029"/>
            <a:ext cx="1057275" cy="18788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412877" y="2592251"/>
            <a:ext cx="2128815" cy="28359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Iphone &amp; Ipad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08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7812" y="2191873"/>
            <a:ext cx="1869141" cy="32810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hrSlideMaster.7_Custom Layou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038632" y="1375115"/>
            <a:ext cx="3245441" cy="430927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63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B0BA-4CDE-4917-9AB4-8ED0C13F23CD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rSlideMaster.Title Slide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5" name="hrSlideMaster49.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3757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47A7-C1A3-4ACB-9DCE-F62B84EF30D1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Title and Conten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49.Title and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503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3"/>
            <a:ext cx="10363200" cy="2505075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F7CB-BFAB-46EF-B58E-C40AFD8C5B1F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hrSlideMaster.Section Header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11" name="hrSlideMaster49.Section Head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870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653A-F60E-4ABC-9506-68E636F33C30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hrSlideMaster.Two Conten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49.Two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096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DDDF-705A-4FB2-9520-8E53B0ED2A39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hrSlideMaster.Two Content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9758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2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9FF6-D0BE-4488-AECD-02850BCA1F34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1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hrSlideMaster.Comparison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6" name="hrSlideMaster49.Comparis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1263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DAF6-7F58-4F13-9DBB-A82389A6B53B}" type="datetime1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hrSlideMaster.Title Only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49.Title Only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2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91107" y="6341641"/>
            <a:ext cx="374651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41" y="5688023"/>
            <a:ext cx="1688231" cy="1688231"/>
          </a:xfrm>
          <a:prstGeom prst="rect">
            <a:avLst/>
          </a:prstGeom>
        </p:spPr>
      </p:pic>
      <p:sp>
        <p:nvSpPr>
          <p:cNvPr id="2" name="hrSlideMaster.Blank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5" name="hrSlideMaster49.Blank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8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3"/>
            <a:ext cx="666115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8" y="2438403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8C05-0CE5-4F63-9F48-C61D2C2BBD74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rSlideMaster.Content with Caption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9" name="hrSlideMaster49.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6470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B499-A5BC-4B4E-8EA0-9FF0AB07CAE6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rSlideMaster.Picture with Caption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9" name="hrSlideMaster49.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605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F06-C5A7-4340-85AA-8D43A4A74027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Title and Vertical Tex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49.Title and Vertical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37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EC2-5D3A-4FF3-BA28-F060F60BF17F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Vertical Title and Tex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49.Vertical Title and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8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17947" y="968354"/>
            <a:ext cx="2156108" cy="21561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Welcome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Welcom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69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hrSlideMaster.1_Title Slide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1_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5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Full Image 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Full Image 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5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2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87D1-E61D-473F-AEDC-A282220E64AC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1"/>
            <a:ext cx="5388864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hrSlideMaster.ComparisonHeader" descr=" "/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8903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31089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108962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3953019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hrSlideMaster.Header Picture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5" name="hrSlideMaster49.Header Pictur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1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78115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138847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663902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349690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035477" y="2053882"/>
            <a:ext cx="2142479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Team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Team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8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22314" y="1911352"/>
            <a:ext cx="2371724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505199" y="1911352"/>
            <a:ext cx="2371727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6288087" y="1911352"/>
            <a:ext cx="2371727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9070975" y="1911352"/>
            <a:ext cx="2371725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Meet The Team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Meet The Team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8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26213" y="1910738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91555" y="1910737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8256896" y="1910736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89897" y="1888647"/>
            <a:ext cx="2156108" cy="23717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1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1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61" y="0"/>
            <a:ext cx="42313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Blank number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4" name="hrSlideMaster49.Blank numb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9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9317" y="1806184"/>
            <a:ext cx="5406683" cy="335665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1_Content with Caption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1_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55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2"/>
            <a:ext cx="6096000" cy="6857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0913" y="435465"/>
            <a:ext cx="10515600" cy="91503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981" y="1166980"/>
            <a:ext cx="4114800" cy="365125"/>
          </a:xfrm>
        </p:spPr>
        <p:txBody>
          <a:bodyPr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" name="hrSlideMaster.1_Picture with Caption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4" name="hrSlideMaster49.1_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1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53888" y="1735867"/>
            <a:ext cx="4935856" cy="2955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90129" y="1735867"/>
            <a:ext cx="4935856" cy="2955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2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2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6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45236" y="1505243"/>
            <a:ext cx="2912013" cy="4937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919619" y="3005887"/>
            <a:ext cx="2160000" cy="2160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482312" y="3005889"/>
            <a:ext cx="2160000" cy="2159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9045007" y="3005887"/>
            <a:ext cx="2160000" cy="2160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Portfolio 1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Portfolio 1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37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07E3-8D04-4E46-A931-171B385C093F}" type="datetime1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hrSlideMaster.Title Only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5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91555" y="1922851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618049" y="1922851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965061" y="1922851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Portfolio 2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Portfolio 2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7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8333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58422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98600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28511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8333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58422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98600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28511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hrSlideMaster.4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4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31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55290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514938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174587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834237" y="1969913"/>
            <a:ext cx="2524047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hrSlideMaster.3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3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65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41448" y="2286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82896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24344" y="2286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765792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882896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65792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5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5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2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41448" y="2391264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82896" y="-1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24344" y="2391264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765792" y="-1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6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6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8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06446" y="2407465"/>
            <a:ext cx="1834079" cy="3251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Iphone Mockup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Iphone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8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36634" y="2375893"/>
            <a:ext cx="3077236" cy="20171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Imac Mockup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Imac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2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81352" y="2475588"/>
            <a:ext cx="4266827" cy="27284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Macbook Mockup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Macbook Mockup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953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hone &amp;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898301" y="3498029"/>
            <a:ext cx="1057275" cy="18788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412877" y="2592251"/>
            <a:ext cx="2128815" cy="28359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Iphone &amp; Ipad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Iphone &amp; Ipad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22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3"/>
            <a:ext cx="4114800" cy="36512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26901" y="6230593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7"/>
            <a:ext cx="1014047" cy="365125"/>
          </a:xfrm>
        </p:spPr>
        <p:txBody>
          <a:bodyPr/>
          <a:lstStyle>
            <a:lvl1pPr algn="ctr">
              <a:defRPr sz="135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17812" y="2191873"/>
            <a:ext cx="1869141" cy="32810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7_Custom LayoutHeader" descr=" "/>
          <p:cNvSpPr txBox="1"/>
          <p:nvPr userDrawn="1"/>
        </p:nvSpPr>
        <p:spPr>
          <a:xfrm>
            <a:off x="0" y="2"/>
            <a:ext cx="12192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49.7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85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91107" y="6341641"/>
            <a:ext cx="374651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41" y="5688023"/>
            <a:ext cx="1688231" cy="1688231"/>
          </a:xfrm>
          <a:prstGeom prst="rect">
            <a:avLst/>
          </a:prstGeom>
        </p:spPr>
      </p:pic>
      <p:sp>
        <p:nvSpPr>
          <p:cNvPr id="6" name="hrSlideMaster.Blank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4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038632" y="1375115"/>
            <a:ext cx="3245441" cy="430927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92AB-EE58-42E9-8581-394B70763EBE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rSlideMaster.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5" name="hrSlideMaster85.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0374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3246-4978-40D2-81F4-08F523FF6F4E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Title and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85.Title and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895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3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1EB-2FC5-4F79-9330-D493E4822F1D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rSlideMaster.Section Head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11" name="hrSlideMaster85.Section Head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574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E165-FAAF-48A2-9F58-78BBC04F0ABA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hrSlideMaster.Two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85.Two Conten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3372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7D70-E82C-400B-8262-B09FA7A3D246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hrSlideMaster.Comparis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6" name="hrSlideMaster85.Comparis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87046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C8FD-089B-4822-ACC9-8EB496D37F46}" type="datetime1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rSlideMaster.Title Only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85.Title Only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4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91107" y="6341639"/>
            <a:ext cx="37465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39" y="5688021"/>
            <a:ext cx="1688231" cy="1688231"/>
          </a:xfrm>
          <a:prstGeom prst="rect">
            <a:avLst/>
          </a:prstGeom>
        </p:spPr>
      </p:pic>
      <p:sp>
        <p:nvSpPr>
          <p:cNvPr id="2" name="hrSlideMaster.Blank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5" name="hrSlideMaster85.Blank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48C2-0665-4795-B063-4D7A5424F703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rSlideMaster.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9" name="hrSlideMaster85.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2380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40F1-C298-4CA2-AC36-8C1CB96AD14F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rSlideMaster.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9" name="hrSlideMaster85.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4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8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3"/>
            <a:ext cx="666115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8" y="2438403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DA9E8-188E-4AB8-82C4-DC3A82F436F1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hrSlideMaster.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49107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C851-6F7C-4D23-9952-BD16CFCF0255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Title and Vertical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85.Title and Vertical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0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F3DA-5724-4708-B63E-08738BE9C37C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SlideMaster.Vertical Title and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8" name="hrSlideMaster85.Vertical Title and Tex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3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17946" y="968354"/>
            <a:ext cx="2156108" cy="21561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Welcom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Welcom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08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" name="hrSlideMaster.1_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1_Title Slid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3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Full Image 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Full Image 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1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31089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108960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3953019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" name="hrSlideMaster.Header Pictur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5" name="hrSlideMaster85.Header Picture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0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78115" y="2053880"/>
            <a:ext cx="2142478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138845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663902" y="2053880"/>
            <a:ext cx="2142478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349689" y="2053880"/>
            <a:ext cx="2142478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035476" y="2053880"/>
            <a:ext cx="2142478" cy="213315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Team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Team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0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22313" y="1911350"/>
            <a:ext cx="2371724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505199" y="1911350"/>
            <a:ext cx="2371726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6288087" y="1911350"/>
            <a:ext cx="2371726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9070974" y="1911350"/>
            <a:ext cx="2371725" cy="23717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Meet The Team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Meet The Team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65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26213" y="1910736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91554" y="1910735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8256895" y="1910734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3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89896" y="1888645"/>
            <a:ext cx="2156108" cy="23717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1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1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1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B55B-1338-4DFE-8077-7149D6E1EECE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hrSlideMaster.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0019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60" y="0"/>
            <a:ext cx="42313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Blank numb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4" name="hrSlideMaster85.Blank number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6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9318" y="1806182"/>
            <a:ext cx="5406682" cy="335665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rSlideMaster.1_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1_Content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8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0913" y="435463"/>
            <a:ext cx="10515600" cy="91503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981" y="1166978"/>
            <a:ext cx="4114800" cy="365125"/>
          </a:xfrm>
        </p:spPr>
        <p:txBody>
          <a:bodyPr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2" name="hrSlideMaster.1_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4" name="hrSlideMaster85.1_Picture with Caption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5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53888" y="1735865"/>
            <a:ext cx="4935856" cy="2955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90129" y="1735865"/>
            <a:ext cx="4935856" cy="29554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2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2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14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45236" y="1505243"/>
            <a:ext cx="2912013" cy="4937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919618" y="3005887"/>
            <a:ext cx="2160000" cy="2160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482312" y="3005887"/>
            <a:ext cx="2160000" cy="2159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9045006" y="3005887"/>
            <a:ext cx="2160000" cy="2160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Portfolio 1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Portfolio 1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9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91554" y="1922849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618048" y="1922849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965060" y="1922849"/>
            <a:ext cx="2608891" cy="26088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Portfolio 2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Portfolio 2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8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8333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58422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98600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285113" y="1834888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8333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58422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98600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285113" y="4137234"/>
            <a:ext cx="2331720" cy="1402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hrSlideMaster.4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4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7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94786"/>
            <a:ext cx="10515600" cy="915035"/>
          </a:xfr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1026301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26900" y="6230591"/>
            <a:ext cx="516155" cy="51615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77954" y="6306105"/>
            <a:ext cx="1014046" cy="365125"/>
          </a:xfrm>
        </p:spPr>
        <p:txBody>
          <a:bodyPr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fld id="{3FC2BE4D-41C5-4BA7-AAA9-F5DFA0790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55289" y="1969913"/>
            <a:ext cx="2524046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514938" y="1969913"/>
            <a:ext cx="2524046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174587" y="1969913"/>
            <a:ext cx="2524046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834236" y="1969913"/>
            <a:ext cx="2524046" cy="2918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hrSlideMaster.3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3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41448" y="2286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82896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24344" y="2286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765792" y="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882896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65792" y="4572000"/>
            <a:ext cx="244144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5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5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85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41448" y="2391262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82896" y="-1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24344" y="2391262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765792" y="-1"/>
            <a:ext cx="2441448" cy="2391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hrSlideMaster.6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  <p:sp>
        <p:nvSpPr>
          <p:cNvPr id="3" name="hrSlideMaster85.6_Custom LayoutHeader" descr=" 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7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3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01FA6B9-E9C0-4733-BE4E-36EBD886A6FA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3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3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015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7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7495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405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3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521554E-325A-4A64-BF04-F671E2221D1F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3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3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015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7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71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405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406746-89F4-4569-A88F-E090169487DA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FC2BE4D-41C5-4BA7-AAA9-F5DFA0790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4875" y="965210"/>
            <a:ext cx="659929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2700" b="1" dirty="0" err="1">
                <a:solidFill>
                  <a:srgbClr val="234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Sastanak</a:t>
            </a:r>
            <a:r>
              <a:rPr lang="pl-PL" sz="2700" b="1" dirty="0">
                <a:solidFill>
                  <a:srgbClr val="234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Gradu </a:t>
            </a:r>
            <a:r>
              <a:rPr lang="pl-PL" sz="2700" b="1" dirty="0" err="1">
                <a:solidFill>
                  <a:srgbClr val="234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Malom</a:t>
            </a:r>
            <a:r>
              <a:rPr lang="pl-PL" sz="2700" b="1" dirty="0">
                <a:solidFill>
                  <a:srgbClr val="234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b="1" dirty="0" err="1">
                <a:solidFill>
                  <a:srgbClr val="234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Lošinju</a:t>
            </a:r>
            <a:r>
              <a:rPr lang="pl-PL" sz="2700" b="1" dirty="0">
                <a:solidFill>
                  <a:srgbClr val="234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 sz="2400">
                <a:solidFill>
                  <a:srgbClr val="646464"/>
                </a:solidFill>
              </a:defRPr>
            </a:pPr>
            <a:endParaRPr lang="hr-HR" sz="2400" dirty="0">
              <a:solidFill>
                <a:srgbClr val="646464"/>
              </a:solidFill>
            </a:endParaRPr>
          </a:p>
          <a:p>
            <a:pPr lvl="0" algn="ctr">
              <a:defRPr sz="2400">
                <a:solidFill>
                  <a:srgbClr val="646464"/>
                </a:solidFill>
              </a:defRPr>
            </a:pPr>
            <a:r>
              <a:rPr lang="hr-HR" sz="2400" dirty="0" err="1">
                <a:solidFill>
                  <a:srgbClr val="646464"/>
                </a:solidFill>
              </a:rPr>
              <a:t>Elektroprimorje</a:t>
            </a:r>
            <a:r>
              <a:rPr lang="hr-HR" sz="2400" dirty="0">
                <a:solidFill>
                  <a:srgbClr val="646464"/>
                </a:solidFill>
              </a:rPr>
              <a:t> Rijeka – TJ Cres-Lošinj</a:t>
            </a:r>
          </a:p>
          <a:p>
            <a:pPr lvl="0" algn="ctr"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</a:rPr>
              <a:t>Teme: investicije, napajanje kritičnih područja, priključenja i koordinacija</a:t>
            </a:r>
          </a:p>
          <a:p>
            <a:pPr defTabSz="685800"/>
            <a:r>
              <a:rPr lang="hr-HR" sz="2100" b="1" dirty="0">
                <a:solidFill>
                  <a:srgbClr val="2F58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 defTabSz="685800"/>
            <a:r>
              <a:rPr lang="hr-HR" sz="3300" b="1" dirty="0">
                <a:solidFill>
                  <a:srgbClr val="2F58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hr-HR" sz="2400" dirty="0">
                <a:solidFill>
                  <a:srgbClr val="2F5897">
                    <a:lumMod val="75000"/>
                  </a:srgbClr>
                </a:solidFill>
                <a:latin typeface="Arial Narrow"/>
              </a:rPr>
              <a:t>Izvjestitelj: Josip </a:t>
            </a:r>
            <a:r>
              <a:rPr lang="hr-HR" sz="2400" dirty="0" err="1">
                <a:solidFill>
                  <a:srgbClr val="2F5897">
                    <a:lumMod val="75000"/>
                  </a:srgbClr>
                </a:solidFill>
                <a:latin typeface="Arial Narrow"/>
              </a:rPr>
              <a:t>Friš</a:t>
            </a:r>
            <a:r>
              <a:rPr lang="hr-HR" sz="2400" dirty="0">
                <a:solidFill>
                  <a:srgbClr val="2F5897">
                    <a:lumMod val="75000"/>
                  </a:srgbClr>
                </a:solidFill>
                <a:latin typeface="Arial Narrow"/>
              </a:rPr>
              <a:t>, direktor</a:t>
            </a:r>
            <a:endParaRPr lang="hr-HR" sz="2100" b="1" dirty="0">
              <a:solidFill>
                <a:srgbClr val="2F589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hr-HR" sz="2100" b="1" dirty="0">
                <a:solidFill>
                  <a:srgbClr val="2F58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hr-HR" sz="3300" b="1" dirty="0">
                <a:solidFill>
                  <a:srgbClr val="2F58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85" y="3418329"/>
            <a:ext cx="2670335" cy="2670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7034" y="5069017"/>
            <a:ext cx="33949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r-HR" sz="1500" b="1" dirty="0">
                <a:solidFill>
                  <a:srgbClr val="2F589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 Lošinj, 8. listopada 2025.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52" y="1297006"/>
            <a:ext cx="7167495" cy="4893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2272" y="6335131"/>
            <a:ext cx="6657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dirty="0">
                <a:solidFill>
                  <a:srgbClr val="646464"/>
                </a:solidFill>
                <a:latin typeface="+mj-lt"/>
              </a:rPr>
              <a:t>SUNČANA ELEKTRANA UNIJE S BATERIJSKIM SUSTAVOM</a:t>
            </a:r>
          </a:p>
        </p:txBody>
      </p:sp>
    </p:spTree>
    <p:extLst>
      <p:ext uri="{BB962C8B-B14F-4D97-AF65-F5344CB8AC3E}">
        <p14:creationId xmlns:p14="http://schemas.microsoft.com/office/powerpoint/2010/main" val="162843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22272" y="6335131"/>
            <a:ext cx="6657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dirty="0">
                <a:solidFill>
                  <a:srgbClr val="646464"/>
                </a:solidFill>
                <a:latin typeface="+mj-lt"/>
              </a:rPr>
              <a:t>SUNČANA ELEKTRANA UNIJE S BATERIJSKIM SUSTAVOM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1" y="916113"/>
            <a:ext cx="9671538" cy="54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4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/>
              <a:t>Nova </a:t>
            </a:r>
            <a:r>
              <a:rPr lang="hr-HR" dirty="0"/>
              <a:t>izgradnja i prostorno-energetski uvjeti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dirty="0"/>
              <a:t>Nova </a:t>
            </a:r>
            <a:r>
              <a:rPr dirty="0" err="1"/>
              <a:t>naselja</a:t>
            </a:r>
            <a:r>
              <a:rPr lang="hr-HR" dirty="0"/>
              <a:t>/gradnja</a:t>
            </a:r>
            <a:r>
              <a:rPr dirty="0"/>
              <a:t> </a:t>
            </a:r>
            <a:r>
              <a:rPr dirty="0" err="1"/>
              <a:t>zahtijevaju</a:t>
            </a:r>
            <a:r>
              <a:rPr dirty="0"/>
              <a:t> </a:t>
            </a:r>
            <a:r>
              <a:rPr dirty="0" err="1"/>
              <a:t>dodatne</a:t>
            </a:r>
            <a:r>
              <a:rPr dirty="0"/>
              <a:t> </a:t>
            </a:r>
            <a:r>
              <a:rPr lang="hr-HR" dirty="0"/>
              <a:t>izvore električne energije – nove </a:t>
            </a:r>
            <a:r>
              <a:rPr dirty="0"/>
              <a:t>TS</a:t>
            </a:r>
            <a:r>
              <a:rPr lang="hr-HR" dirty="0"/>
              <a:t> 20/0,4 kV</a:t>
            </a:r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dirty="0"/>
              <a:t>TS </a:t>
            </a:r>
            <a:r>
              <a:rPr dirty="0" err="1"/>
              <a:t>Malin</a:t>
            </a:r>
            <a:r>
              <a:rPr lang="hr-HR" dirty="0"/>
              <a:t> 2</a:t>
            </a:r>
            <a:r>
              <a:rPr dirty="0"/>
              <a:t>, </a:t>
            </a:r>
            <a:r>
              <a:rPr dirty="0" err="1"/>
              <a:t>Artatore</a:t>
            </a:r>
            <a:r>
              <a:rPr lang="hr-HR" dirty="0"/>
              <a:t> 2</a:t>
            </a:r>
            <a:r>
              <a:rPr dirty="0"/>
              <a:t>, </a:t>
            </a:r>
            <a:r>
              <a:rPr dirty="0" err="1"/>
              <a:t>Ćunski</a:t>
            </a:r>
            <a:r>
              <a:rPr lang="hr-HR" dirty="0"/>
              <a:t> 2</a:t>
            </a:r>
            <a:r>
              <a:rPr dirty="0"/>
              <a:t> – </a:t>
            </a:r>
            <a:r>
              <a:rPr dirty="0" err="1"/>
              <a:t>prioritetni</a:t>
            </a:r>
            <a:r>
              <a:rPr dirty="0"/>
              <a:t> </a:t>
            </a:r>
            <a:r>
              <a:rPr dirty="0" err="1"/>
              <a:t>objekti</a:t>
            </a:r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dirty="0"/>
              <a:t>TS </a:t>
            </a:r>
            <a:r>
              <a:rPr dirty="0" err="1"/>
              <a:t>Ustrine</a:t>
            </a:r>
            <a:r>
              <a:rPr dirty="0"/>
              <a:t> – </a:t>
            </a:r>
            <a:r>
              <a:rPr dirty="0" err="1"/>
              <a:t>prenamjena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nova </a:t>
            </a:r>
            <a:r>
              <a:rPr dirty="0" err="1"/>
              <a:t>pozicija</a:t>
            </a:r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dirty="0" err="1"/>
              <a:t>Potrebna</a:t>
            </a:r>
            <a:r>
              <a:rPr dirty="0"/>
              <a:t> </a:t>
            </a:r>
            <a:r>
              <a:rPr dirty="0" err="1"/>
              <a:t>koordinacija</a:t>
            </a:r>
            <a:r>
              <a:rPr dirty="0"/>
              <a:t> s </a:t>
            </a:r>
            <a:r>
              <a:rPr dirty="0" err="1"/>
              <a:t>urbanističkim</a:t>
            </a:r>
            <a:r>
              <a:rPr dirty="0"/>
              <a:t> </a:t>
            </a:r>
            <a:r>
              <a:rPr dirty="0" err="1"/>
              <a:t>planovima</a:t>
            </a:r>
            <a:r>
              <a:rPr lang="hr-HR" dirty="0"/>
              <a:t> te partnerski odnos pri nalaženju lokacija TS</a:t>
            </a:r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dirty="0" err="1"/>
              <a:t>Fokus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lang="hr-HR" dirty="0"/>
              <a:t>razradi i planiranju </a:t>
            </a:r>
            <a:r>
              <a:rPr dirty="0"/>
              <a:t>TS </a:t>
            </a:r>
            <a:r>
              <a:rPr dirty="0" err="1"/>
              <a:t>uz</a:t>
            </a:r>
            <a:r>
              <a:rPr dirty="0"/>
              <a:t> </a:t>
            </a:r>
            <a:r>
              <a:rPr dirty="0" err="1"/>
              <a:t>razvoj</a:t>
            </a:r>
            <a:r>
              <a:rPr dirty="0"/>
              <a:t> </a:t>
            </a:r>
            <a:r>
              <a:rPr dirty="0" err="1"/>
              <a:t>turističkih</a:t>
            </a:r>
            <a:r>
              <a:rPr dirty="0"/>
              <a:t> zona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87754"/>
            <a:ext cx="10972800" cy="16002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/>
              <a:t>Nova </a:t>
            </a:r>
            <a:r>
              <a:rPr lang="hr-HR" dirty="0"/>
              <a:t>izgradnja i prostorno-energetski uvjeti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22" y="1088224"/>
            <a:ext cx="7799755" cy="54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87754"/>
            <a:ext cx="10972800" cy="16002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/>
              <a:t>Nova </a:t>
            </a:r>
            <a:r>
              <a:rPr lang="hr-HR" dirty="0"/>
              <a:t>izgradnja i prostorno-energetski uvjeti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31" y="912446"/>
            <a:ext cx="8354646" cy="58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47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hr-HR" dirty="0"/>
              <a:t>Problematika napajanja sjevera otoka Lošinja i </a:t>
            </a:r>
            <a:br>
              <a:rPr lang="hr-HR" dirty="0"/>
            </a:br>
            <a:r>
              <a:rPr lang="hr-HR" dirty="0"/>
              <a:t>juga otoka Cresa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6688"/>
            <a:ext cx="10972800" cy="5799220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Obavljena rekonstrukcija 35 kV DV Hrasta–</a:t>
            </a:r>
            <a:r>
              <a:rPr lang="hr-HR" dirty="0" err="1"/>
              <a:t>Osor</a:t>
            </a:r>
            <a:r>
              <a:rPr lang="hr-HR" dirty="0"/>
              <a:t> predstavlja temeljno rješenje pouzdanosti napajanja juga otoka Cresa; 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Rekonstrukcija TS 35/20 kV </a:t>
            </a:r>
            <a:r>
              <a:rPr lang="hr-HR" dirty="0" err="1"/>
              <a:t>Osor</a:t>
            </a:r>
            <a:r>
              <a:rPr lang="hr-HR" dirty="0"/>
              <a:t> osigurava kvalitetno dugoročno napajanje za područje </a:t>
            </a:r>
            <a:r>
              <a:rPr lang="hr-HR" dirty="0" err="1"/>
              <a:t>Nerezina</a:t>
            </a:r>
            <a:r>
              <a:rPr lang="hr-HR" dirty="0"/>
              <a:t> i Punta Križa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 err="1"/>
              <a:t>Nerezine</a:t>
            </a:r>
            <a:r>
              <a:rPr lang="hr-HR" dirty="0"/>
              <a:t>: 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dirty="0"/>
              <a:t>U </a:t>
            </a:r>
            <a:r>
              <a:rPr dirty="0" err="1"/>
              <a:t>Nerezinama</a:t>
            </a:r>
            <a:r>
              <a:rPr dirty="0"/>
              <a:t> </a:t>
            </a:r>
            <a:r>
              <a:rPr dirty="0" err="1"/>
              <a:t>zabilježeni</a:t>
            </a:r>
            <a:r>
              <a:rPr dirty="0"/>
              <a:t> </a:t>
            </a:r>
            <a:r>
              <a:rPr dirty="0" err="1"/>
              <a:t>sezonski</a:t>
            </a:r>
            <a:r>
              <a:rPr dirty="0"/>
              <a:t> </a:t>
            </a:r>
            <a:r>
              <a:rPr dirty="0" err="1"/>
              <a:t>padovi</a:t>
            </a:r>
            <a:r>
              <a:rPr dirty="0"/>
              <a:t> </a:t>
            </a:r>
            <a:r>
              <a:rPr dirty="0" err="1"/>
              <a:t>napona</a:t>
            </a:r>
            <a:r>
              <a:rPr dirty="0"/>
              <a:t> (do 190 V)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dirty="0" err="1"/>
              <a:t>Velika</a:t>
            </a:r>
            <a:r>
              <a:rPr dirty="0"/>
              <a:t> </a:t>
            </a:r>
            <a:r>
              <a:rPr dirty="0" err="1"/>
              <a:t>udaljenost</a:t>
            </a:r>
            <a:r>
              <a:rPr dirty="0"/>
              <a:t> od TS </a:t>
            </a:r>
            <a:r>
              <a:rPr dirty="0" err="1"/>
              <a:t>Nerezine</a:t>
            </a:r>
            <a:r>
              <a:rPr dirty="0"/>
              <a:t> 4 </a:t>
            </a:r>
            <a:r>
              <a:rPr dirty="0" err="1"/>
              <a:t>uzrokuje</a:t>
            </a:r>
            <a:r>
              <a:rPr dirty="0"/>
              <a:t> </a:t>
            </a:r>
            <a:r>
              <a:rPr dirty="0" err="1"/>
              <a:t>gubitke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preopterećenja</a:t>
            </a:r>
            <a:r>
              <a:rPr lang="hr-HR" dirty="0"/>
              <a:t> – potrebna lokacija za još jednu TS 20/,04 kV !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dirty="0"/>
              <a:t>Mehanički uzrokovan kvar na PKB 20 kV TS </a:t>
            </a:r>
            <a:r>
              <a:rPr lang="hr-HR" dirty="0" err="1"/>
              <a:t>Osor</a:t>
            </a:r>
            <a:r>
              <a:rPr lang="hr-HR" dirty="0"/>
              <a:t> – TS </a:t>
            </a:r>
            <a:r>
              <a:rPr lang="hr-HR" dirty="0" err="1"/>
              <a:t>Osor</a:t>
            </a:r>
            <a:r>
              <a:rPr lang="hr-HR" dirty="0"/>
              <a:t> Kamp na području </a:t>
            </a:r>
            <a:r>
              <a:rPr lang="hr-HR" dirty="0" err="1"/>
              <a:t>Osorskog</a:t>
            </a:r>
            <a:r>
              <a:rPr lang="hr-HR" dirty="0"/>
              <a:t> tjesnaca ; do popravka PKB područje </a:t>
            </a:r>
            <a:r>
              <a:rPr lang="hr-HR" dirty="0" err="1"/>
              <a:t>Nerezina</a:t>
            </a:r>
            <a:r>
              <a:rPr lang="hr-HR" dirty="0"/>
              <a:t> se napaja isključivo preko DV 20 kV TS </a:t>
            </a:r>
            <a:r>
              <a:rPr lang="hr-HR" dirty="0" err="1"/>
              <a:t>Ćunski</a:t>
            </a:r>
            <a:r>
              <a:rPr lang="hr-HR" dirty="0"/>
              <a:t>  - TS Sv. Jakov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dirty="0"/>
              <a:t>Potpisan Sporazum s izvođačem i investitorom za sanaciju– još nije oslobođena cijev koja se ustupa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hr-HR" dirty="0"/>
              <a:t>Problematika napajanja sjevera otoka Lošinja i </a:t>
            </a:r>
            <a:br>
              <a:rPr lang="hr-HR" dirty="0"/>
            </a:br>
            <a:r>
              <a:rPr lang="hr-HR" dirty="0"/>
              <a:t>juga otoka Cresa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62" y="1891323"/>
            <a:ext cx="10953377" cy="3380154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Punta Križa: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dirty="0"/>
              <a:t>Potrebno terminski brzo rješenje za sam jug otoka Cresa (predio Punta Križa): dodatni 20 kV vod u cijelom koridoru te nove TS sukladno budućim zahtjevima za pristup mreži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dirty="0"/>
              <a:t>Prijedlog sanacije postojećeg DV 20 kV </a:t>
            </a:r>
            <a:r>
              <a:rPr lang="hr-HR" dirty="0" err="1"/>
              <a:t>Osor</a:t>
            </a:r>
            <a:r>
              <a:rPr lang="hr-HR" dirty="0"/>
              <a:t> – Punta Križa razrađen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DV 20 kV TS </a:t>
            </a:r>
            <a:r>
              <a:rPr lang="hr-HR" dirty="0" err="1"/>
              <a:t>Ćunski</a:t>
            </a:r>
            <a:r>
              <a:rPr lang="hr-HR" dirty="0"/>
              <a:t>  - TS Sv. Jakov: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dirty="0"/>
              <a:t>Naručena obnova – zamjena vodiča na cijeloj trasi (vrijednost investicije: 300.000 €)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dirty="0"/>
              <a:t>Nemoguće započeti s radovima dok se ponovo ne stavi u funkciju PKB TS </a:t>
            </a:r>
            <a:r>
              <a:rPr lang="hr-HR" dirty="0" err="1"/>
              <a:t>Osor</a:t>
            </a:r>
            <a:r>
              <a:rPr lang="hr-HR" dirty="0"/>
              <a:t> – TS </a:t>
            </a:r>
            <a:r>
              <a:rPr lang="hr-HR" dirty="0" err="1"/>
              <a:t>Osor</a:t>
            </a:r>
            <a:r>
              <a:rPr lang="hr-HR" dirty="0"/>
              <a:t> Kamp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64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14" y="345255"/>
            <a:ext cx="5306647" cy="6193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35966" y="2934253"/>
            <a:ext cx="2945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Prijedlog konačnog stanja 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elektroenergetske mreže 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juga otoka Cresa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24" y="-523631"/>
            <a:ext cx="10972800" cy="1600200"/>
          </a:xfrm>
        </p:spPr>
        <p:txBody>
          <a:bodyPr/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hr-HR" dirty="0"/>
              <a:t>Lokalitet</a:t>
            </a:r>
            <a:r>
              <a:rPr dirty="0"/>
              <a:t> Punta </a:t>
            </a:r>
            <a:r>
              <a:rPr dirty="0" err="1"/>
              <a:t>Križa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5323"/>
          </a:xfrm>
        </p:spPr>
        <p:txBody>
          <a:bodyPr/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hr-HR" dirty="0"/>
              <a:t>Lokalitet</a:t>
            </a:r>
            <a:r>
              <a:rPr dirty="0"/>
              <a:t> Punta </a:t>
            </a:r>
            <a:r>
              <a:rPr dirty="0" err="1"/>
              <a:t>Križa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96818"/>
            <a:ext cx="10972800" cy="5019428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dirty="0"/>
              <a:t>Nova </a:t>
            </a:r>
            <a:r>
              <a:rPr dirty="0" err="1"/>
              <a:t>prometnica</a:t>
            </a:r>
            <a:r>
              <a:rPr lang="hr-HR" dirty="0"/>
              <a:t> (proširenje postojeće) u ingerenciji ŽUC</a:t>
            </a:r>
            <a:r>
              <a:rPr dirty="0"/>
              <a:t> </a:t>
            </a:r>
            <a:r>
              <a:rPr dirty="0" err="1"/>
              <a:t>omogućuje</a:t>
            </a:r>
            <a:r>
              <a:rPr dirty="0"/>
              <a:t> </a:t>
            </a:r>
            <a:r>
              <a:rPr dirty="0" err="1"/>
              <a:t>istodobno</a:t>
            </a:r>
            <a:r>
              <a:rPr dirty="0"/>
              <a:t> </a:t>
            </a:r>
            <a:r>
              <a:rPr dirty="0" err="1"/>
              <a:t>polaganje</a:t>
            </a:r>
            <a:r>
              <a:rPr dirty="0"/>
              <a:t> </a:t>
            </a:r>
            <a:r>
              <a:rPr dirty="0" err="1"/>
              <a:t>instalacija</a:t>
            </a:r>
            <a:r>
              <a:rPr lang="hr-HR" dirty="0"/>
              <a:t>; nema informacija o skorom početku projekta; p</a:t>
            </a:r>
            <a:r>
              <a:rPr lang="pl-PL" dirty="0" err="1"/>
              <a:t>otrebna</a:t>
            </a:r>
            <a:r>
              <a:rPr lang="pl-PL" dirty="0"/>
              <a:t> </a:t>
            </a:r>
            <a:r>
              <a:rPr lang="pl-PL" dirty="0" err="1"/>
              <a:t>koordinacija</a:t>
            </a:r>
            <a:r>
              <a:rPr lang="pl-PL" dirty="0"/>
              <a:t> s </a:t>
            </a:r>
            <a:r>
              <a:rPr lang="pl-PL" dirty="0" err="1"/>
              <a:t>ostalim</a:t>
            </a:r>
            <a:r>
              <a:rPr lang="pl-PL" dirty="0"/>
              <a:t> </a:t>
            </a:r>
            <a:r>
              <a:rPr lang="pl-PL" dirty="0" err="1"/>
              <a:t>infrastrukturnim</a:t>
            </a:r>
            <a:r>
              <a:rPr lang="pl-PL" dirty="0"/>
              <a:t> </a:t>
            </a:r>
            <a:r>
              <a:rPr lang="pl-PL" dirty="0" err="1"/>
              <a:t>tvrtkama</a:t>
            </a:r>
            <a:endParaRPr lang="pl-PL"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Dosad: p</a:t>
            </a:r>
            <a:r>
              <a:rPr dirty="0" err="1"/>
              <a:t>lanirano</a:t>
            </a:r>
            <a:r>
              <a:rPr dirty="0"/>
              <a:t> </a:t>
            </a:r>
            <a:r>
              <a:rPr dirty="0" err="1"/>
              <a:t>polaganje</a:t>
            </a:r>
            <a:r>
              <a:rPr dirty="0"/>
              <a:t> SN </a:t>
            </a:r>
            <a:r>
              <a:rPr dirty="0" err="1"/>
              <a:t>kabela</a:t>
            </a:r>
            <a:r>
              <a:rPr dirty="0"/>
              <a:t> u </a:t>
            </a:r>
            <a:r>
              <a:rPr dirty="0" err="1"/>
              <a:t>trup</a:t>
            </a:r>
            <a:r>
              <a:rPr dirty="0"/>
              <a:t> </a:t>
            </a:r>
            <a:r>
              <a:rPr lang="hr-HR" dirty="0"/>
              <a:t>nove </a:t>
            </a:r>
            <a:r>
              <a:rPr dirty="0" err="1"/>
              <a:t>ceste</a:t>
            </a:r>
            <a:r>
              <a:rPr dirty="0"/>
              <a:t> (PZ 75/18, 76/18)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dirty="0" err="1"/>
              <a:t>Prednost</a:t>
            </a:r>
            <a:r>
              <a:rPr dirty="0"/>
              <a:t> </a:t>
            </a:r>
            <a:r>
              <a:rPr dirty="0" err="1"/>
              <a:t>zajedničke</a:t>
            </a:r>
            <a:r>
              <a:rPr dirty="0"/>
              <a:t> </a:t>
            </a:r>
            <a:r>
              <a:rPr dirty="0" err="1"/>
              <a:t>izvedbe</a:t>
            </a:r>
            <a:r>
              <a:rPr dirty="0"/>
              <a:t> – </a:t>
            </a:r>
            <a:r>
              <a:rPr dirty="0" err="1"/>
              <a:t>niži</a:t>
            </a:r>
            <a:r>
              <a:rPr dirty="0"/>
              <a:t> </a:t>
            </a:r>
            <a:r>
              <a:rPr dirty="0" err="1"/>
              <a:t>troškovi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jedinstveni</a:t>
            </a:r>
            <a:r>
              <a:rPr dirty="0"/>
              <a:t> </a:t>
            </a:r>
            <a:r>
              <a:rPr dirty="0" err="1"/>
              <a:t>iskop</a:t>
            </a:r>
            <a:endParaRPr dirty="0"/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dirty="0" err="1"/>
              <a:t>Uskladiti</a:t>
            </a:r>
            <a:r>
              <a:rPr dirty="0"/>
              <a:t> </a:t>
            </a:r>
            <a:r>
              <a:rPr dirty="0" err="1"/>
              <a:t>redoslijed</a:t>
            </a:r>
            <a:r>
              <a:rPr dirty="0"/>
              <a:t> </a:t>
            </a:r>
            <a:r>
              <a:rPr dirty="0" err="1"/>
              <a:t>radova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pristupe</a:t>
            </a:r>
            <a:r>
              <a:rPr dirty="0"/>
              <a:t> </a:t>
            </a:r>
            <a:r>
              <a:rPr dirty="0" err="1"/>
              <a:t>gradilištima</a:t>
            </a:r>
            <a:endParaRPr lang="hr-HR" dirty="0"/>
          </a:p>
          <a:p>
            <a:pPr>
              <a:defRPr sz="2000">
                <a:solidFill>
                  <a:srgbClr val="646464"/>
                </a:solidFill>
              </a:defRPr>
            </a:pPr>
            <a:endParaRPr lang="hr-HR"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b="1" dirty="0"/>
              <a:t>Alternativno rješenje, u visokoj fazi pripreme: korištenje koridora postojećeg vodovoda </a:t>
            </a:r>
            <a:r>
              <a:rPr lang="hr-HR" b="1" dirty="0" err="1"/>
              <a:t>ViO</a:t>
            </a:r>
            <a:r>
              <a:rPr lang="hr-HR" b="1" dirty="0"/>
              <a:t> Cres-Lošinj na kritičnim dionicama / korištenje koridora postojećeg DV 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b="1" dirty="0"/>
              <a:t>Prijedlog rješenja u 3 faze, redom: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b="1" dirty="0"/>
              <a:t>KB TS </a:t>
            </a:r>
            <a:r>
              <a:rPr lang="hr-HR" b="1" dirty="0" err="1"/>
              <a:t>Smrečje</a:t>
            </a:r>
            <a:r>
              <a:rPr lang="hr-HR" b="1" dirty="0"/>
              <a:t> – TS Punta Križa </a:t>
            </a:r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b="1" dirty="0"/>
              <a:t>KB TS </a:t>
            </a:r>
            <a:r>
              <a:rPr lang="hr-HR" b="1" dirty="0" err="1"/>
              <a:t>Osor</a:t>
            </a:r>
            <a:r>
              <a:rPr lang="hr-HR" b="1" dirty="0"/>
              <a:t> – TS </a:t>
            </a:r>
            <a:r>
              <a:rPr lang="hr-HR" b="1" dirty="0" err="1"/>
              <a:t>Grmožaj</a:t>
            </a:r>
            <a:endParaRPr lang="hr-HR" b="1" dirty="0"/>
          </a:p>
          <a:p>
            <a:pPr lvl="1">
              <a:defRPr sz="2000">
                <a:solidFill>
                  <a:srgbClr val="646464"/>
                </a:solidFill>
              </a:defRPr>
            </a:pPr>
            <a:r>
              <a:rPr lang="hr-HR" b="1" dirty="0"/>
              <a:t>KB TS </a:t>
            </a:r>
            <a:r>
              <a:rPr lang="hr-HR" b="1" dirty="0" err="1"/>
              <a:t>Grmožaj</a:t>
            </a:r>
            <a:r>
              <a:rPr lang="hr-HR" b="1" dirty="0"/>
              <a:t> – TS </a:t>
            </a:r>
            <a:r>
              <a:rPr lang="hr-HR" b="1" dirty="0" err="1"/>
              <a:t>Smrečje</a:t>
            </a:r>
            <a:r>
              <a:rPr lang="hr-HR" b="1" dirty="0"/>
              <a:t>; do kabliranja održavanje postojećeg DV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0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5323"/>
          </a:xfrm>
        </p:spPr>
        <p:txBody>
          <a:bodyPr/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hr-HR" dirty="0"/>
              <a:t>Lokalitet</a:t>
            </a:r>
            <a:r>
              <a:rPr dirty="0"/>
              <a:t> Punta </a:t>
            </a:r>
            <a:r>
              <a:rPr dirty="0" err="1"/>
              <a:t>Križa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96818"/>
            <a:ext cx="10972800" cy="1142997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Prema izrađenom projektu GP-VS-103(203)-24 izrađeni elaborati nepotpunog izvlaštenja za novi KB po trasi vodovoda; očekuje se rješavanje kroz 1 mjesec, te ubrzano ishođenje GD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29" y="2010921"/>
            <a:ext cx="3258563" cy="4697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86" y="2039815"/>
            <a:ext cx="3306462" cy="4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4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F745-7D3F-47F4-83A3-874385CFA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17621" y="1098387"/>
            <a:ext cx="9216016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0363" indent="-360363" algn="l" eaLnBrk="0" hangingPunct="0">
              <a:spcBef>
                <a:spcPct val="20000"/>
              </a:spcBef>
              <a:buChar char="•"/>
              <a:tabLst>
                <a:tab pos="3675063" algn="l"/>
                <a:tab pos="5741988" algn="l"/>
              </a:tabLst>
              <a:defRPr sz="2800">
                <a:solidFill>
                  <a:srgbClr val="000099"/>
                </a:solidFill>
                <a:latin typeface="Arial" charset="0"/>
              </a:defRPr>
            </a:lvl1pPr>
            <a:lvl2pPr marL="774700" indent="-234950" algn="l" eaLnBrk="0" hangingPunct="0">
              <a:spcBef>
                <a:spcPct val="20000"/>
              </a:spcBef>
              <a:buChar char="–"/>
              <a:tabLst>
                <a:tab pos="3675063" algn="l"/>
                <a:tab pos="5741988" algn="l"/>
              </a:tabLst>
              <a:defRPr sz="2600">
                <a:solidFill>
                  <a:srgbClr val="000099"/>
                </a:solidFill>
                <a:latin typeface="Arial" charset="0"/>
              </a:defRPr>
            </a:lvl2pPr>
            <a:lvl3pPr marL="1978025" indent="-187325" algn="l" eaLnBrk="0" hangingPunct="0">
              <a:spcBef>
                <a:spcPct val="20000"/>
              </a:spcBef>
              <a:buChar char="•"/>
              <a:tabLst>
                <a:tab pos="3675063" algn="l"/>
                <a:tab pos="5741988" algn="l"/>
              </a:tabLst>
              <a:defRPr sz="2400">
                <a:solidFill>
                  <a:srgbClr val="000099"/>
                </a:solidFill>
                <a:latin typeface="Arial" charset="0"/>
              </a:defRPr>
            </a:lvl3pPr>
            <a:lvl4pPr marL="2716213" indent="-381000" algn="l" eaLnBrk="0" hangingPunct="0">
              <a:spcBef>
                <a:spcPct val="20000"/>
              </a:spcBef>
              <a:buChar char="–"/>
              <a:tabLst>
                <a:tab pos="3675063" algn="l"/>
                <a:tab pos="5741988" algn="l"/>
              </a:tabLst>
              <a:defRPr sz="2000">
                <a:solidFill>
                  <a:srgbClr val="000099"/>
                </a:solidFill>
                <a:latin typeface="Arial" charset="0"/>
              </a:defRPr>
            </a:lvl4pPr>
            <a:lvl5pPr marL="3276600" indent="-381000" algn="l" eaLnBrk="0" hangingPunct="0">
              <a:spcBef>
                <a:spcPct val="20000"/>
              </a:spcBef>
              <a:buChar char="»"/>
              <a:tabLst>
                <a:tab pos="3675063" algn="l"/>
                <a:tab pos="5741988" algn="l"/>
              </a:tabLst>
              <a:defRPr sz="2000">
                <a:solidFill>
                  <a:srgbClr val="000099"/>
                </a:solidFill>
                <a:latin typeface="Arial" charset="0"/>
              </a:defRPr>
            </a:lvl5pPr>
            <a:lvl6pPr marL="37338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5063" algn="l"/>
                <a:tab pos="5741988" algn="l"/>
              </a:tabLst>
              <a:defRPr sz="2000">
                <a:solidFill>
                  <a:srgbClr val="000099"/>
                </a:solidFill>
                <a:latin typeface="Arial" charset="0"/>
              </a:defRPr>
            </a:lvl6pPr>
            <a:lvl7pPr marL="4191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5063" algn="l"/>
                <a:tab pos="5741988" algn="l"/>
              </a:tabLst>
              <a:defRPr sz="2000">
                <a:solidFill>
                  <a:srgbClr val="000099"/>
                </a:solidFill>
                <a:latin typeface="Arial" charset="0"/>
              </a:defRPr>
            </a:lvl7pPr>
            <a:lvl8pPr marL="4648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5063" algn="l"/>
                <a:tab pos="5741988" algn="l"/>
              </a:tabLst>
              <a:defRPr sz="2000">
                <a:solidFill>
                  <a:srgbClr val="000099"/>
                </a:solidFill>
                <a:latin typeface="Arial" charset="0"/>
              </a:defRPr>
            </a:lvl8pPr>
            <a:lvl9pPr marL="5105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5063" algn="l"/>
                <a:tab pos="5741988" algn="l"/>
              </a:tabLst>
              <a:defRPr sz="2000">
                <a:solidFill>
                  <a:srgbClr val="000099"/>
                </a:solidFill>
                <a:latin typeface="Arial" charset="0"/>
              </a:defRPr>
            </a:lvl9pPr>
          </a:lstStyle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SADRŽAJ: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5063" algn="l"/>
                <a:tab pos="5741988" algn="l"/>
              </a:tabLst>
              <a:defRPr/>
            </a:pPr>
            <a:endParaRPr kumimoji="0" lang="hr-HR" alt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DP Elektroprimorje Rijeka - Opći i tehnički podaci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Ulaganja 2025. – 2026. na području</a:t>
            </a:r>
            <a:r>
              <a:rPr kumimoji="0" lang="hr-HR" altLang="sr-Latn-RS" sz="2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JLU</a:t>
            </a:r>
            <a:endParaRPr kumimoji="0" lang="hr-HR" alt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Nova izgradnja</a:t>
            </a:r>
            <a:r>
              <a:rPr kumimoji="0" lang="hr-HR" altLang="sr-Latn-RS" sz="2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 </a:t>
            </a:r>
            <a:r>
              <a:rPr kumimoji="0" lang="hr-HR" altLang="sr-Latn-RS" sz="20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prostorn</a:t>
            </a:r>
            <a:r>
              <a:rPr lang="hr-HR" altLang="sr-Latn-RS" sz="2000" b="1" dirty="0"/>
              <a:t>o-energetski uvjeti</a:t>
            </a:r>
            <a:endParaRPr kumimoji="0" lang="hr-HR" alt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Problematika napajanja sjever</a:t>
            </a:r>
            <a:r>
              <a:rPr lang="hr-HR" altLang="sr-Latn-RS" sz="2000" b="1" dirty="0"/>
              <a:t>a otoka Lošinja i juga otoka Cresa</a:t>
            </a:r>
            <a:endParaRPr kumimoji="0" lang="hr-HR" alt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Lokalitet Punta Križa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Analiza priključenja CS </a:t>
            </a:r>
            <a:r>
              <a:rPr kumimoji="0" lang="hr-HR" altLang="sr-Latn-R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ViO</a:t>
            </a:r>
            <a:r>
              <a:rPr kumimoji="0" lang="hr-HR" altLang="sr-Latn-RS" sz="2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Cres-Lošinj</a:t>
            </a:r>
            <a:endParaRPr kumimoji="0" lang="hr-HR" alt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lvl="0" indent="-342900" eaLnBrk="1" hangingPunct="1">
              <a:buFont typeface="+mj-lt"/>
              <a:buAutoNum type="arabicPeriod"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Korištenje</a:t>
            </a:r>
            <a:r>
              <a:rPr kumimoji="0" lang="hr-HR" altLang="sr-Latn-RS" sz="2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zajedničkih koridora s </a:t>
            </a:r>
            <a:r>
              <a:rPr lang="hr-HR" altLang="sr-Latn-RS" sz="2000" b="1" dirty="0" err="1"/>
              <a:t>ViO</a:t>
            </a:r>
            <a:r>
              <a:rPr lang="hr-HR" altLang="sr-Latn-RS" sz="2000" b="1" dirty="0"/>
              <a:t> Cres-Lošinj</a:t>
            </a:r>
            <a:endParaRPr kumimoji="0" lang="hr-HR" alt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Problematika pojedinih aktualnih priključenja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5063" algn="l"/>
                <a:tab pos="5741988" algn="l"/>
              </a:tabLst>
              <a:defRPr/>
            </a:pPr>
            <a:endParaRPr kumimoji="0" lang="hr-HR" alt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5323"/>
          </a:xfrm>
        </p:spPr>
        <p:txBody>
          <a:bodyPr/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hr-HR" dirty="0"/>
              <a:t>Lokalitet</a:t>
            </a:r>
            <a:r>
              <a:rPr dirty="0"/>
              <a:t> Punta </a:t>
            </a:r>
            <a:r>
              <a:rPr dirty="0" err="1"/>
              <a:t>Križa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96818"/>
            <a:ext cx="10972800" cy="674073"/>
          </a:xfrm>
        </p:spPr>
        <p:txBody>
          <a:bodyPr>
            <a:normAutofit fontScale="92500" lnSpcReduction="10000"/>
          </a:bodyPr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Pregledne situacije: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65" y="1592386"/>
            <a:ext cx="7752727" cy="2597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64" y="4460348"/>
            <a:ext cx="7752727" cy="20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782" y="3079261"/>
            <a:ext cx="6861909" cy="810845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3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F745-7D3F-47F4-83A3-874385CFA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 rot="10800000" flipV="1">
            <a:off x="8172450" y="6467475"/>
            <a:ext cx="914400" cy="3048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spcBef>
                <a:spcPct val="20000"/>
              </a:spcBef>
              <a:buChar char="•"/>
              <a:defRPr sz="28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har char="–"/>
              <a:defRPr sz="26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har char="•"/>
              <a:defRPr sz="24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FCC71-8108-4078-B671-23E7F895BF83}" type="slidenum">
              <a:rPr kumimoji="0" lang="en-US" altLang="sr-Latn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sr-Latn-R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6" descr="C:\Users\ncuculic.DATACENTAR\Documents\posao\zupkarta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66" y="704744"/>
            <a:ext cx="3900634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37500" y="836613"/>
            <a:ext cx="5542376" cy="550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2800">
                <a:solidFill>
                  <a:srgbClr val="000099"/>
                </a:solidFill>
                <a:latin typeface="Arial" charset="0"/>
              </a:defRPr>
            </a:lvl1pPr>
            <a:lvl2pPr marL="742950" indent="-220663" algn="l" eaLnBrk="0" hangingPunct="0">
              <a:spcBef>
                <a:spcPct val="20000"/>
              </a:spcBef>
              <a:buChar char="–"/>
              <a:defRPr sz="2600">
                <a:solidFill>
                  <a:srgbClr val="000099"/>
                </a:solidFill>
                <a:latin typeface="Arial" charset="0"/>
              </a:defRPr>
            </a:lvl2pPr>
            <a:lvl3pPr marL="2198688" indent="-228600" algn="l" eaLnBrk="0" hangingPunct="0">
              <a:spcBef>
                <a:spcPct val="20000"/>
              </a:spcBef>
              <a:buChar char="•"/>
              <a:defRPr sz="2400">
                <a:solidFill>
                  <a:srgbClr val="000099"/>
                </a:solidFill>
                <a:latin typeface="Arial" charset="0"/>
              </a:defRPr>
            </a:lvl3pPr>
            <a:lvl4pPr marL="2606675" indent="-228600" algn="l" eaLnBrk="0" hangingPunct="0">
              <a:spcBef>
                <a:spcPct val="20000"/>
              </a:spcBef>
              <a:buChar char="–"/>
              <a:defRPr sz="2000">
                <a:solidFill>
                  <a:srgbClr val="000099"/>
                </a:solidFill>
                <a:latin typeface="Arial" charset="0"/>
              </a:defRPr>
            </a:lvl4pPr>
            <a:lvl5pPr marL="3014663" indent="-228600" algn="l" eaLnBrk="0" hangingPunct="0">
              <a:spcBef>
                <a:spcPct val="20000"/>
              </a:spcBef>
              <a:buChar char="»"/>
              <a:defRPr sz="2000">
                <a:solidFill>
                  <a:srgbClr val="000099"/>
                </a:solidFill>
                <a:latin typeface="Arial" charset="0"/>
              </a:defRPr>
            </a:lvl5pPr>
            <a:lvl6pPr marL="34718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Arial" charset="0"/>
              </a:defRPr>
            </a:lvl6pPr>
            <a:lvl7pPr marL="39290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Arial" charset="0"/>
              </a:defRPr>
            </a:lvl7pPr>
            <a:lvl8pPr marL="43862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Arial" charset="0"/>
              </a:defRPr>
            </a:lvl8pPr>
            <a:lvl9pPr marL="48434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400" b="1" i="0" u="sng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ELEKTROPRIMORJE RIJEKA</a:t>
            </a:r>
            <a:endParaRPr kumimoji="0" lang="hr-HR" altLang="sr-Latn-RS" sz="2400" b="1" i="0" u="none" strike="noStrike" kern="1200" cap="none" spc="0" normalizeH="0" baseline="0" noProof="0" dirty="0">
              <a:ln>
                <a:noFill/>
              </a:ln>
              <a:solidFill>
                <a:srgbClr val="28166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Područje i smještaj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Primorsko-goranska županija</a:t>
            </a:r>
          </a:p>
          <a:p>
            <a:pPr marL="742950" marR="0" lvl="1" indent="-220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površina 3.588 km</a:t>
            </a:r>
            <a:r>
              <a:rPr kumimoji="0" lang="hr-HR" altLang="sr-Latn-R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hr-HR" altLang="sr-Latn-RS" sz="16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od toga 4 (Krk, Cres, Rab i Lošinj) veća otoka i 5 manjih nastanjenih i elektrificiranih</a:t>
            </a:r>
            <a:endParaRPr kumimoji="0" lang="hr-HR" altLang="sr-Latn-RS" sz="1600" b="0" i="0" u="none" strike="noStrike" kern="1200" cap="none" spc="0" normalizeH="0" baseline="30000" noProof="0" dirty="0">
              <a:ln>
                <a:noFill/>
              </a:ln>
              <a:solidFill>
                <a:srgbClr val="28166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20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14 gradova</a:t>
            </a:r>
          </a:p>
          <a:p>
            <a:pPr marL="742950" marR="0" lvl="1" indent="-220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22 općine</a:t>
            </a:r>
          </a:p>
          <a:p>
            <a:pPr marL="742950" marR="0" lvl="1" indent="-220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536 naselja</a:t>
            </a:r>
          </a:p>
          <a:p>
            <a:pPr marL="742950" marR="0" lvl="1" indent="-220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265.419 stanovnika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5063" algn="l"/>
                <a:tab pos="5741988" algn="l"/>
              </a:tabLst>
              <a:defRPr/>
            </a:pPr>
            <a:endParaRPr kumimoji="0" lang="hr-HR" altLang="sr-Latn-RS" sz="2000" b="0" i="0" u="none" strike="noStrike" kern="0" cap="none" spc="0" normalizeH="0" baseline="0" noProof="0" dirty="0">
              <a:ln>
                <a:noFill/>
              </a:ln>
              <a:solidFill>
                <a:srgbClr val="28166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0" i="0" u="none" strike="noStrike" kern="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Djelatnosti </a:t>
            </a:r>
            <a:r>
              <a:rPr kumimoji="0" lang="hr-HR" altLang="sr-Latn-R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Elektroprimorja</a:t>
            </a:r>
            <a:r>
              <a:rPr kumimoji="0" lang="hr-HR" altLang="sr-Latn-RS" sz="2000" b="0" i="0" u="none" strike="noStrike" kern="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Rijeka</a:t>
            </a:r>
          </a:p>
          <a:p>
            <a:pPr marL="896938" marR="0" lvl="1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5063" algn="l"/>
                <a:tab pos="5741988" algn="l"/>
              </a:tabLst>
              <a:defRPr/>
            </a:pPr>
            <a:r>
              <a:rPr kumimoji="0" lang="hr-HR" altLang="sr-Latn-RS" sz="2000" b="0" i="0" u="none" strike="noStrike" kern="0" cap="none" spc="0" normalizeH="0" baseline="0" noProof="0" dirty="0">
                <a:ln>
                  <a:noFill/>
                </a:ln>
                <a:solidFill>
                  <a:srgbClr val="28166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	distribucija električne energije – operator distribucijske mreže</a:t>
            </a:r>
          </a:p>
          <a:p>
            <a:pPr marL="742950" marR="0" lvl="1" indent="-2206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2000" b="0" i="0" u="none" strike="noStrike" kern="1200" cap="none" spc="0" normalizeH="0" baseline="0" noProof="0" dirty="0">
              <a:ln>
                <a:noFill/>
              </a:ln>
              <a:solidFill>
                <a:srgbClr val="28166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910012"/>
          </a:xfrm>
        </p:spPr>
        <p:txBody>
          <a:bodyPr/>
          <a:lstStyle/>
          <a:p>
            <a:endParaRPr dirty="0"/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Fokus na ključna kapitalna ulaganja: TS, DV, KB i podmorski kabeli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</a:rPr>
              <a:t>Rekonstrukcija TS 35/20 kV </a:t>
            </a:r>
            <a:r>
              <a:rPr lang="hr-HR" sz="2000" dirty="0" err="1">
                <a:solidFill>
                  <a:srgbClr val="646464"/>
                </a:solidFill>
              </a:rPr>
              <a:t>Osor</a:t>
            </a:r>
            <a:r>
              <a:rPr lang="hr-HR" sz="2000" dirty="0">
                <a:solidFill>
                  <a:srgbClr val="646464"/>
                </a:solidFill>
              </a:rPr>
              <a:t> – vrijednost 2,96 </a:t>
            </a:r>
            <a:r>
              <a:rPr lang="hr-HR" sz="2000" dirty="0" err="1">
                <a:solidFill>
                  <a:srgbClr val="646464"/>
                </a:solidFill>
              </a:rPr>
              <a:t>mil</a:t>
            </a:r>
            <a:r>
              <a:rPr lang="hr-HR" sz="2000" dirty="0">
                <a:solidFill>
                  <a:srgbClr val="646464"/>
                </a:solidFill>
              </a:rPr>
              <a:t>. € (u izgradnji)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</a:rPr>
              <a:t>Sanacija DV 35 kV Hrasta–</a:t>
            </a:r>
            <a:r>
              <a:rPr lang="hr-HR" sz="2000" dirty="0" err="1">
                <a:solidFill>
                  <a:srgbClr val="646464"/>
                </a:solidFill>
              </a:rPr>
              <a:t>Osor</a:t>
            </a:r>
            <a:r>
              <a:rPr lang="hr-HR" sz="2000" dirty="0">
                <a:solidFill>
                  <a:srgbClr val="646464"/>
                </a:solidFill>
              </a:rPr>
              <a:t> – 3,2 </a:t>
            </a:r>
            <a:r>
              <a:rPr lang="hr-HR" sz="2000" dirty="0" err="1">
                <a:solidFill>
                  <a:srgbClr val="646464"/>
                </a:solidFill>
              </a:rPr>
              <a:t>mil</a:t>
            </a:r>
            <a:r>
              <a:rPr lang="hr-HR" sz="2000" dirty="0">
                <a:solidFill>
                  <a:srgbClr val="646464"/>
                </a:solidFill>
              </a:rPr>
              <a:t>. €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</a:rPr>
              <a:t>Novi podmorski kabel Sunčana (Lošinj)–Susak – 12 km, 3,5 </a:t>
            </a:r>
            <a:r>
              <a:rPr lang="hr-HR" sz="2000" dirty="0" err="1">
                <a:solidFill>
                  <a:srgbClr val="646464"/>
                </a:solidFill>
              </a:rPr>
              <a:t>mil</a:t>
            </a:r>
            <a:r>
              <a:rPr lang="hr-HR" sz="2000" dirty="0">
                <a:solidFill>
                  <a:srgbClr val="646464"/>
                </a:solidFill>
              </a:rPr>
              <a:t>. €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</a:rPr>
              <a:t>Novi podmorski kabel Susak–</a:t>
            </a:r>
            <a:r>
              <a:rPr lang="hr-HR" sz="2000" dirty="0" err="1">
                <a:solidFill>
                  <a:srgbClr val="646464"/>
                </a:solidFill>
              </a:rPr>
              <a:t>Srakane</a:t>
            </a:r>
            <a:r>
              <a:rPr lang="hr-HR" sz="2000" dirty="0">
                <a:solidFill>
                  <a:srgbClr val="646464"/>
                </a:solidFill>
              </a:rPr>
              <a:t> – 6,16 km, 2 </a:t>
            </a:r>
            <a:r>
              <a:rPr lang="hr-HR" sz="2000" dirty="0" err="1">
                <a:solidFill>
                  <a:srgbClr val="646464"/>
                </a:solidFill>
              </a:rPr>
              <a:t>mil</a:t>
            </a:r>
            <a:r>
              <a:rPr lang="hr-HR" sz="2000" dirty="0">
                <a:solidFill>
                  <a:srgbClr val="646464"/>
                </a:solidFill>
              </a:rPr>
              <a:t>. €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Priključenje SE Unije (1 MW) s baterijskim sustavom (u izgradnji)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Projekt prijelaza lošinjskog arhipelaga na 20 kV</a:t>
            </a:r>
          </a:p>
          <a:p>
            <a:pPr>
              <a:defRPr sz="2000">
                <a:solidFill>
                  <a:srgbClr val="646464"/>
                </a:solidFill>
              </a:defRPr>
            </a:pPr>
            <a:r>
              <a:rPr lang="hr-HR" dirty="0"/>
              <a:t>Sanacija/kabliranje DV 20 kV </a:t>
            </a:r>
            <a:r>
              <a:rPr lang="hr-HR" dirty="0" err="1"/>
              <a:t>Osor</a:t>
            </a:r>
            <a:r>
              <a:rPr lang="hr-HR" dirty="0"/>
              <a:t> – Punta Križa u trasi vodovoda (u razradi/ishođenju GD)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9908" y="6169395"/>
            <a:ext cx="7752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646464"/>
                </a:solidFill>
                <a:latin typeface="+mj-lt"/>
              </a:rPr>
              <a:t>TS 35/20 kV OSOR – POSTOJEĆE STANJE, POGLED SJEVEROZAPAD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22" y="1315820"/>
            <a:ext cx="8126685" cy="450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28223" y="6228190"/>
            <a:ext cx="4746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646464"/>
                </a:solidFill>
                <a:latin typeface="+mj-lt"/>
              </a:rPr>
              <a:t>TS 35/20 kV OSOR - REKONSTRUKCIJA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311" y="1004538"/>
            <a:ext cx="7682446" cy="50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2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28223" y="6228190"/>
            <a:ext cx="4746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646464"/>
                </a:solidFill>
                <a:latin typeface="+mj-lt"/>
              </a:rPr>
              <a:t>TS 35/20 kV OSOR - REKONSTRUKCIJA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06" y="972436"/>
            <a:ext cx="7824787" cy="51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54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72" y="910390"/>
            <a:ext cx="3295255" cy="5630809"/>
          </a:xfrm>
          <a:prstGeom prst="rect">
            <a:avLst/>
          </a:prstGeom>
        </p:spPr>
      </p:pic>
      <p:sp>
        <p:nvSpPr>
          <p:cNvPr id="7" name="Pravokutnik 10"/>
          <p:cNvSpPr/>
          <p:nvPr/>
        </p:nvSpPr>
        <p:spPr>
          <a:xfrm>
            <a:off x="3932457" y="1691495"/>
            <a:ext cx="5298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  <a:latin typeface="+mj-lt"/>
              </a:rPr>
              <a:t>HTLS 35 kV TS 35/20 kV </a:t>
            </a:r>
            <a:r>
              <a:rPr lang="hr-HR" sz="2000" dirty="0" err="1">
                <a:solidFill>
                  <a:srgbClr val="646464"/>
                </a:solidFill>
                <a:latin typeface="+mj-lt"/>
              </a:rPr>
              <a:t>Osor</a:t>
            </a:r>
            <a:r>
              <a:rPr lang="hr-HR" sz="2000" dirty="0">
                <a:solidFill>
                  <a:srgbClr val="646464"/>
                </a:solidFill>
                <a:latin typeface="+mj-lt"/>
              </a:rPr>
              <a:t> – TS 35/20 kV Lošinj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206082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  <a:latin typeface="+mj-lt"/>
              </a:rPr>
              <a:t>Zamjena HTLS vodiča dužine 11,8 km DV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  <a:latin typeface="+mj-lt"/>
              </a:rPr>
              <a:t>Zamjena 19 stupova (od 54)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46464"/>
                </a:solidFill>
              </a:defRPr>
            </a:pPr>
            <a:r>
              <a:rPr lang="hr-HR" sz="2000" dirty="0">
                <a:solidFill>
                  <a:srgbClr val="646464"/>
                </a:solidFill>
                <a:latin typeface="+mj-lt"/>
              </a:rPr>
              <a:t>Ojačanje temelja svih postojećih stupova (34)</a:t>
            </a:r>
          </a:p>
        </p:txBody>
      </p:sp>
    </p:spTree>
    <p:extLst>
      <p:ext uri="{BB962C8B-B14F-4D97-AF65-F5344CB8AC3E}">
        <p14:creationId xmlns:p14="http://schemas.microsoft.com/office/powerpoint/2010/main" val="236451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2610"/>
            <a:ext cx="8229600" cy="1143000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003399"/>
                </a:solidFill>
              </a:defRPr>
            </a:pPr>
            <a:r>
              <a:rPr dirty="0" err="1"/>
              <a:t>Ulaganja</a:t>
            </a:r>
            <a:r>
              <a:rPr dirty="0"/>
              <a:t> 2025.–2026.</a:t>
            </a:r>
            <a:r>
              <a:rPr lang="hr-HR" dirty="0"/>
              <a:t> na području JLU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190" y="910390"/>
            <a:ext cx="9219619" cy="5165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0143" y="6169583"/>
            <a:ext cx="7685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2000" dirty="0">
                <a:solidFill>
                  <a:srgbClr val="646464"/>
                </a:solidFill>
                <a:latin typeface="+mj-lt"/>
              </a:rPr>
              <a:t>TRASA</a:t>
            </a:r>
            <a:r>
              <a:rPr lang="hr-HR" altLang="sr-Latn-R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000" dirty="0">
                <a:solidFill>
                  <a:srgbClr val="646464"/>
                </a:solidFill>
                <a:latin typeface="+mj-lt"/>
              </a:rPr>
              <a:t>POLOŽENIH PKB TS SUNČANA – TS SUSAK 1 – TS SRAKANE MALE</a:t>
            </a:r>
          </a:p>
        </p:txBody>
      </p:sp>
    </p:spTree>
    <p:extLst>
      <p:ext uri="{BB962C8B-B14F-4D97-AF65-F5344CB8AC3E}">
        <p14:creationId xmlns:p14="http://schemas.microsoft.com/office/powerpoint/2010/main" val="2645401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HEP SHEMA BOJ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234171"/>
      </a:accent1>
      <a:accent2>
        <a:srgbClr val="BF0000"/>
      </a:accent2>
      <a:accent3>
        <a:srgbClr val="A9C0E4"/>
      </a:accent3>
      <a:accent4>
        <a:srgbClr val="2F75FF"/>
      </a:accent4>
      <a:accent5>
        <a:srgbClr val="FF0000"/>
      </a:accent5>
      <a:accent6>
        <a:srgbClr val="758085"/>
      </a:accent6>
      <a:hlink>
        <a:srgbClr val="002060"/>
      </a:hlink>
      <a:folHlink>
        <a:srgbClr val="B2B2B2"/>
      </a:folHlink>
    </a:clrScheme>
    <a:fontScheme name="strategij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xecutive">
  <a:themeElements>
    <a:clrScheme name="HEP SHEMA BOJ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234171"/>
      </a:accent1>
      <a:accent2>
        <a:srgbClr val="BF0000"/>
      </a:accent2>
      <a:accent3>
        <a:srgbClr val="A9C0E4"/>
      </a:accent3>
      <a:accent4>
        <a:srgbClr val="2F75FF"/>
      </a:accent4>
      <a:accent5>
        <a:srgbClr val="FF0000"/>
      </a:accent5>
      <a:accent6>
        <a:srgbClr val="758085"/>
      </a:accent6>
      <a:hlink>
        <a:srgbClr val="002060"/>
      </a:hlink>
      <a:folHlink>
        <a:srgbClr val="B2B2B2"/>
      </a:folHlink>
    </a:clrScheme>
    <a:fontScheme name="strategij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xecutive">
  <a:themeElements>
    <a:clrScheme name="HEP SHEMA BOJ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234171"/>
      </a:accent1>
      <a:accent2>
        <a:srgbClr val="BF0000"/>
      </a:accent2>
      <a:accent3>
        <a:srgbClr val="A9C0E4"/>
      </a:accent3>
      <a:accent4>
        <a:srgbClr val="2F75FF"/>
      </a:accent4>
      <a:accent5>
        <a:srgbClr val="FF0000"/>
      </a:accent5>
      <a:accent6>
        <a:srgbClr val="758085"/>
      </a:accent6>
      <a:hlink>
        <a:srgbClr val="002060"/>
      </a:hlink>
      <a:folHlink>
        <a:srgbClr val="B2B2B2"/>
      </a:folHlink>
    </a:clrScheme>
    <a:fontScheme name="strategij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Kolegij direktora HEP ODS Elektroprimorje Rijeka 20250211 - uvod Friš</Template>
  <TotalTime>3393</TotalTime>
  <Words>896</Words>
  <Application>Microsoft Office PowerPoint</Application>
  <PresentationFormat>Široki zaslon</PresentationFormat>
  <Paragraphs>131</Paragraphs>
  <Slides>21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Century Gothic</vt:lpstr>
      <vt:lpstr>Courier New</vt:lpstr>
      <vt:lpstr>Microsoft Sans Serif</vt:lpstr>
      <vt:lpstr>Executive</vt:lpstr>
      <vt:lpstr>1_Executive</vt:lpstr>
      <vt:lpstr>2_Executive</vt:lpstr>
      <vt:lpstr>PowerPoint prezentacija</vt:lpstr>
      <vt:lpstr>PowerPoint prezentacija</vt:lpstr>
      <vt:lpstr>PowerPoint prezentacija</vt:lpstr>
      <vt:lpstr>Ulaganja 2025.–2026. na području JLU</vt:lpstr>
      <vt:lpstr>Ulaganja 2025.–2026. na području JLU</vt:lpstr>
      <vt:lpstr>Ulaganja 2025.–2026. na području JLU</vt:lpstr>
      <vt:lpstr>Ulaganja 2025.–2026. na području JLU</vt:lpstr>
      <vt:lpstr>Ulaganja 2025.–2026. na području JLU</vt:lpstr>
      <vt:lpstr>Ulaganja 2025.–2026. na području JLU</vt:lpstr>
      <vt:lpstr>Ulaganja 2025.–2026. na području JLU</vt:lpstr>
      <vt:lpstr>Ulaganja 2025.–2026. na području JLU</vt:lpstr>
      <vt:lpstr>Nova izgradnja i prostorno-energetski uvjeti</vt:lpstr>
      <vt:lpstr>Nova izgradnja i prostorno-energetski uvjeti</vt:lpstr>
      <vt:lpstr>Nova izgradnja i prostorno-energetski uvjeti</vt:lpstr>
      <vt:lpstr>Problematika napajanja sjevera otoka Lošinja i  juga otoka Cresa</vt:lpstr>
      <vt:lpstr>Problematika napajanja sjevera otoka Lošinja i  juga otoka Cresa</vt:lpstr>
      <vt:lpstr>Lokalitet Punta Križa</vt:lpstr>
      <vt:lpstr>Lokalitet Punta Križa</vt:lpstr>
      <vt:lpstr>Lokalitet Punta Križa</vt:lpstr>
      <vt:lpstr>Lokalitet Punta Križa</vt:lpstr>
      <vt:lpstr>HVALA NA PAŽNJI!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Ivica Radetić</dc:creator>
  <cp:keywords/>
  <dc:description>generated using python-pptx</dc:description>
  <cp:lastModifiedBy>Martina Krajina</cp:lastModifiedBy>
  <cp:revision>40</cp:revision>
  <cp:lastPrinted>2025-10-09T09:42:40Z</cp:lastPrinted>
  <dcterms:created xsi:type="dcterms:W3CDTF">2013-01-27T09:14:16Z</dcterms:created>
  <dcterms:modified xsi:type="dcterms:W3CDTF">2025-10-10T13:00:42Z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2a289928-d7e3-4b20-8824-9861d5f0ad17</vt:lpwstr>
  </property>
  <property fmtid="{D5CDD505-2E9C-101B-9397-08002B2CF9AE}" pid="3" name="KLASIFIKACIJA">
    <vt:lpwstr>NEKLASIFICIRANO</vt:lpwstr>
  </property>
</Properties>
</file>